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d1b7e8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31dd1b7e87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dd1b7e8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1dd1b7e874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4fe24726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24fe247261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4fe24726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24fe247261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/>
          <p:nvPr>
            <p:ph idx="2" type="sldImg"/>
          </p:nvPr>
        </p:nvSpPr>
        <p:spPr>
          <a:xfrm>
            <a:off x="382587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d15efd5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94d15efd57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c4712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a3c47121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1dd1b7e874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4fe2472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24fe247261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4fe24726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324fe247261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4fe24726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24fe247261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4fe24726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24fe24726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4fe24726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24fe247261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18810"/>
          <a:stretch/>
        </p:blipFill>
        <p:spPr>
          <a:xfrm>
            <a:off x="0" y="0"/>
            <a:ext cx="12192000" cy="5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4221162"/>
            <a:ext cx="12192000" cy="2681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2D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226" y="5567800"/>
            <a:ext cx="3280850" cy="8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10925" y="4176700"/>
            <a:ext cx="12213300" cy="8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27F"/>
              </a:buClr>
              <a:buSzPts val="3600"/>
              <a:buFont typeface="Roboto"/>
              <a:buNone/>
            </a:pP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Tema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4-4</a:t>
            </a: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Arrays y objetos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2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213" name="Google Shape;213;p22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2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Objetos</a:t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Creación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Usando sintáxis literal {}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Asignado a una variable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Colección de propiedades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clave:valor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Objetos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23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27" name="Google Shape;227;p23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23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550" y="1944300"/>
            <a:ext cx="5275574" cy="296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idx="1" type="body"/>
          </p:nvPr>
        </p:nvSpPr>
        <p:spPr>
          <a:xfrm>
            <a:off x="5441725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Acceso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b="1" lang="en-US" sz="2300">
                <a:solidFill>
                  <a:srgbClr val="22627E"/>
                </a:solidFill>
              </a:rPr>
            </a:br>
            <a:br>
              <a:rPr b="1" lang="en-US" sz="2300">
                <a:solidFill>
                  <a:srgbClr val="22627E"/>
                </a:solidFill>
              </a:rPr>
            </a:br>
            <a:br>
              <a:rPr b="1" lang="en-US" sz="2300">
                <a:solidFill>
                  <a:srgbClr val="22627E"/>
                </a:solidFill>
              </a:rPr>
            </a:br>
            <a:endParaRPr b="1" sz="23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Notacion de punto: Fácil lectura y directa</a:t>
            </a:r>
            <a:br>
              <a:rPr lang="en-US" sz="2000">
                <a:solidFill>
                  <a:srgbClr val="22627E"/>
                </a:solidFill>
              </a:rPr>
            </a:br>
            <a:br>
              <a:rPr lang="en-US" sz="2000">
                <a:solidFill>
                  <a:srgbClr val="22627E"/>
                </a:solidFill>
              </a:rPr>
            </a:b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Notación de corchetes: Versátil </a:t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Objetos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24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241" name="Google Shape;241;p24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4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50" y="2284100"/>
            <a:ext cx="5136923" cy="335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Métodos</a:t>
            </a:r>
            <a:br>
              <a:rPr b="1" lang="en-US" sz="2300">
                <a:solidFill>
                  <a:srgbClr val="22627E"/>
                </a:solidFill>
              </a:rPr>
            </a:br>
            <a:br>
              <a:rPr b="1" lang="en-US" sz="2300">
                <a:solidFill>
                  <a:srgbClr val="22627E"/>
                </a:solidFill>
              </a:rPr>
            </a:b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Funciones dentro de objetos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Permiten realizar acciones sobre sus datos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US" sz="2000">
                <a:solidFill>
                  <a:srgbClr val="22627E"/>
                </a:solidFill>
              </a:rPr>
              <a:t> como referencia a datos internos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Objetos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56" name="Google Shape;256;p25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5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450" y="1593512"/>
            <a:ext cx="5275576" cy="394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6"/>
          <p:cNvGrpSpPr/>
          <p:nvPr/>
        </p:nvGrpSpPr>
        <p:grpSpPr>
          <a:xfrm>
            <a:off x="4849767" y="6163521"/>
            <a:ext cx="2355741" cy="307994"/>
            <a:chOff x="270050" y="6325600"/>
            <a:chExt cx="3464325" cy="453600"/>
          </a:xfrm>
        </p:grpSpPr>
        <p:sp>
          <p:nvSpPr>
            <p:cNvPr id="268" name="Google Shape;268;p26"/>
            <p:cNvSpPr/>
            <p:nvPr/>
          </p:nvSpPr>
          <p:spPr>
            <a:xfrm>
              <a:off x="270050" y="6325600"/>
              <a:ext cx="3249556" cy="453600"/>
            </a:xfrm>
            <a:custGeom>
              <a:rect b="b" l="l" r="r" t="t"/>
              <a:pathLst>
                <a:path extrusionOk="0" h="453600" w="3249556">
                  <a:moveTo>
                    <a:pt x="226800" y="0"/>
                  </a:moveTo>
                  <a:lnTo>
                    <a:pt x="3022756" y="0"/>
                  </a:lnTo>
                  <a:cubicBezTo>
                    <a:pt x="3148014" y="0"/>
                    <a:pt x="3249556" y="101542"/>
                    <a:pt x="3249556" y="226800"/>
                  </a:cubicBezTo>
                  <a:lnTo>
                    <a:pt x="3249556" y="226800"/>
                  </a:lnTo>
                  <a:cubicBezTo>
                    <a:pt x="3249556" y="352058"/>
                    <a:pt x="3148014" y="453600"/>
                    <a:pt x="3022756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40084" y="6367687"/>
              <a:ext cx="3132833" cy="364751"/>
            </a:xfrm>
            <a:custGeom>
              <a:rect b="b" l="l" r="r" t="t"/>
              <a:pathLst>
                <a:path extrusionOk="0" h="364751" w="3132833">
                  <a:moveTo>
                    <a:pt x="182376" y="0"/>
                  </a:moveTo>
                  <a:lnTo>
                    <a:pt x="2950458" y="0"/>
                  </a:lnTo>
                  <a:cubicBezTo>
                    <a:pt x="3051181" y="0"/>
                    <a:pt x="3132834" y="81653"/>
                    <a:pt x="3132834" y="182376"/>
                  </a:cubicBezTo>
                  <a:lnTo>
                    <a:pt x="3132833" y="182376"/>
                  </a:lnTo>
                  <a:cubicBezTo>
                    <a:pt x="3132833" y="283099"/>
                    <a:pt x="3051180" y="364752"/>
                    <a:pt x="2950457" y="364752"/>
                  </a:cubicBezTo>
                  <a:lnTo>
                    <a:pt x="182376" y="364751"/>
                  </a:lnTo>
                  <a:cubicBezTo>
                    <a:pt x="81653" y="364751"/>
                    <a:pt x="0" y="283098"/>
                    <a:pt x="0" y="182375"/>
                  </a:cubicBezTo>
                  <a:lnTo>
                    <a:pt x="0" y="182376"/>
                  </a:lnTo>
                  <a:cubicBezTo>
                    <a:pt x="0" y="81653"/>
                    <a:pt x="81653" y="0"/>
                    <a:pt x="18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6"/>
          <p:cNvSpPr txBox="1"/>
          <p:nvPr/>
        </p:nvSpPr>
        <p:spPr>
          <a:xfrm>
            <a:off x="4978462" y="6205287"/>
            <a:ext cx="199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6"/>
          <p:cNvGrpSpPr/>
          <p:nvPr/>
        </p:nvGrpSpPr>
        <p:grpSpPr>
          <a:xfrm>
            <a:off x="1271525" y="344550"/>
            <a:ext cx="9648724" cy="5666576"/>
            <a:chOff x="3401941" y="1476236"/>
            <a:chExt cx="5331965" cy="3329559"/>
          </a:xfrm>
        </p:grpSpPr>
        <p:pic>
          <p:nvPicPr>
            <p:cNvPr id="274" name="Google Shape;274;p26"/>
            <p:cNvPicPr preferRelativeResize="0"/>
            <p:nvPr/>
          </p:nvPicPr>
          <p:blipFill rotWithShape="1">
            <a:blip r:embed="rId3">
              <a:alphaModFix/>
            </a:blip>
            <a:srcRect b="-2070" l="0" r="0" t="0"/>
            <a:stretch/>
          </p:blipFill>
          <p:spPr>
            <a:xfrm>
              <a:off x="3401941" y="1476236"/>
              <a:ext cx="5331965" cy="3329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6"/>
            <p:cNvSpPr txBox="1"/>
            <p:nvPr/>
          </p:nvSpPr>
          <p:spPr>
            <a:xfrm>
              <a:off x="4011633" y="2253263"/>
              <a:ext cx="769354" cy="24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AFFFE"/>
                </a:buClr>
                <a:buSzPts val="1300"/>
                <a:buFont typeface="Roboto"/>
                <a:buNone/>
              </a:pPr>
              <a:r>
                <a:rPr b="1" i="0" lang="en-US" sz="1300" u="none" cap="none" strike="noStrike">
                  <a:solidFill>
                    <a:srgbClr val="FAFFFE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p26"/>
            <p:cNvCxnSpPr/>
            <p:nvPr/>
          </p:nvCxnSpPr>
          <p:spPr>
            <a:xfrm rot="10800000">
              <a:off x="6366435" y="2308445"/>
              <a:ext cx="3957" cy="0"/>
            </a:xfrm>
            <a:prstGeom prst="straightConnector1">
              <a:avLst/>
            </a:prstGeom>
            <a:noFill/>
            <a:ln cap="flat" cmpd="sng" w="9525">
              <a:solidFill>
                <a:srgbClr val="6ACB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77" name="Google Shape;2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2262" y="6237862"/>
            <a:ext cx="1746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6"/>
          <p:cNvSpPr/>
          <p:nvPr/>
        </p:nvSpPr>
        <p:spPr>
          <a:xfrm>
            <a:off x="6425707" y="2234708"/>
            <a:ext cx="132600" cy="12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6"/>
          <p:cNvSpPr/>
          <p:nvPr/>
        </p:nvSpPr>
        <p:spPr>
          <a:xfrm>
            <a:off x="3549490" y="371961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2737614" y="2564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6"/>
          <p:cNvSpPr/>
          <p:nvPr/>
        </p:nvSpPr>
        <p:spPr>
          <a:xfrm>
            <a:off x="9632935" y="4676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3767137" y="572548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6"/>
          <p:cNvSpPr/>
          <p:nvPr/>
        </p:nvSpPr>
        <p:spPr>
          <a:xfrm>
            <a:off x="4570721" y="4224037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6"/>
          <p:cNvSpPr/>
          <p:nvPr/>
        </p:nvSpPr>
        <p:spPr>
          <a:xfrm>
            <a:off x="2846437" y="25239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6"/>
          <p:cNvSpPr/>
          <p:nvPr/>
        </p:nvSpPr>
        <p:spPr>
          <a:xfrm>
            <a:off x="3549490" y="3777787"/>
            <a:ext cx="126600" cy="14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6"/>
          <p:cNvSpPr/>
          <p:nvPr/>
        </p:nvSpPr>
        <p:spPr>
          <a:xfrm>
            <a:off x="3911416" y="37486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6"/>
          <p:cNvSpPr/>
          <p:nvPr/>
        </p:nvSpPr>
        <p:spPr>
          <a:xfrm>
            <a:off x="4504411" y="41629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4656811" y="43153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3960441" y="564019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6122576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6"/>
          <p:cNvSpPr/>
          <p:nvPr/>
        </p:nvSpPr>
        <p:spPr>
          <a:xfrm>
            <a:off x="6290459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10197650" y="471917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6"/>
          <p:cNvSpPr/>
          <p:nvPr/>
        </p:nvSpPr>
        <p:spPr>
          <a:xfrm>
            <a:off x="9566625" y="4780234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3209426" y="2951834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3521260" y="3128249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5697983" y="2564842"/>
            <a:ext cx="282600" cy="26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5631673" y="2624381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5726212" y="2668234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5684751" y="2761787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5833737" y="2761787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3526412" y="42850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3933605" y="4468455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3209426" y="3597488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2647451" y="3200399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2933965" y="33277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850" y="5350400"/>
            <a:ext cx="2424023" cy="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282575"/>
            <a:ext cx="725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1" i="0" lang="en-US" sz="44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852600"/>
            <a:ext cx="73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Arrays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Métodos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Acceso e iteración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Multidimensionales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Objetos</a:t>
            </a:r>
            <a:endParaRPr sz="2400"/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Propiedades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Declaración de métodos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14527" r="0" t="0"/>
          <a:stretch/>
        </p:blipFill>
        <p:spPr>
          <a:xfrm>
            <a:off x="8275312" y="0"/>
            <a:ext cx="3915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8501066" y="6094181"/>
            <a:ext cx="3463979" cy="454008"/>
            <a:chOff x="270050" y="6325600"/>
            <a:chExt cx="3464325" cy="453600"/>
          </a:xfrm>
        </p:grpSpPr>
        <p:sp>
          <p:nvSpPr>
            <p:cNvPr id="101" name="Google Shape;101;p14"/>
            <p:cNvSpPr/>
            <p:nvPr/>
          </p:nvSpPr>
          <p:spPr>
            <a:xfrm>
              <a:off x="270050" y="6325600"/>
              <a:ext cx="3249987" cy="453600"/>
            </a:xfrm>
            <a:custGeom>
              <a:rect b="b" l="l" r="r" t="t"/>
              <a:pathLst>
                <a:path extrusionOk="0" h="453600" w="3249987">
                  <a:moveTo>
                    <a:pt x="226800" y="0"/>
                  </a:moveTo>
                  <a:lnTo>
                    <a:pt x="3023187" y="0"/>
                  </a:lnTo>
                  <a:cubicBezTo>
                    <a:pt x="3148445" y="0"/>
                    <a:pt x="3249987" y="101542"/>
                    <a:pt x="3249987" y="226800"/>
                  </a:cubicBezTo>
                  <a:lnTo>
                    <a:pt x="3249987" y="226800"/>
                  </a:lnTo>
                  <a:cubicBezTo>
                    <a:pt x="3249987" y="352058"/>
                    <a:pt x="3148445" y="453600"/>
                    <a:pt x="3023187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8320" y="6366836"/>
              <a:ext cx="3134087" cy="366369"/>
            </a:xfrm>
            <a:custGeom>
              <a:rect b="b" l="l" r="r" t="t"/>
              <a:pathLst>
                <a:path extrusionOk="0" h="366369" w="3134087">
                  <a:moveTo>
                    <a:pt x="183185" y="0"/>
                  </a:moveTo>
                  <a:lnTo>
                    <a:pt x="2950903" y="0"/>
                  </a:lnTo>
                  <a:cubicBezTo>
                    <a:pt x="3052073" y="0"/>
                    <a:pt x="3134088" y="82015"/>
                    <a:pt x="3134088" y="183185"/>
                  </a:cubicBezTo>
                  <a:lnTo>
                    <a:pt x="3134087" y="183185"/>
                  </a:lnTo>
                  <a:cubicBezTo>
                    <a:pt x="3134087" y="284355"/>
                    <a:pt x="3052072" y="366370"/>
                    <a:pt x="2950902" y="366370"/>
                  </a:cubicBezTo>
                  <a:lnTo>
                    <a:pt x="183185" y="366369"/>
                  </a:lnTo>
                  <a:cubicBezTo>
                    <a:pt x="82015" y="366369"/>
                    <a:pt x="0" y="284354"/>
                    <a:pt x="0" y="183184"/>
                  </a:cubicBezTo>
                  <a:lnTo>
                    <a:pt x="0" y="183185"/>
                  </a:lnTo>
                  <a:cubicBezTo>
                    <a:pt x="0" y="82015"/>
                    <a:pt x="82015" y="0"/>
                    <a:pt x="18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8658225" y="6146800"/>
            <a:ext cx="2932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087" y="6203950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2178127" y="2865504"/>
            <a:ext cx="7364281" cy="1146201"/>
            <a:chOff x="2990101" y="2717970"/>
            <a:chExt cx="6251512" cy="1144942"/>
          </a:xfrm>
        </p:grpSpPr>
        <p:sp>
          <p:nvSpPr>
            <p:cNvPr id="112" name="Google Shape;112;p15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Arrays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453000" y="2644450"/>
            <a:ext cx="57483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Estructura ordenada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Almacena todo tipo de datos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Uso de [] para su declaración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26" name="Google Shape;126;p1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600" y="2443350"/>
            <a:ext cx="5467400" cy="224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5441725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Métodos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Métodos básicos</a:t>
            </a:r>
            <a:br>
              <a:rPr b="1" lang="en-US" sz="2300">
                <a:solidFill>
                  <a:srgbClr val="22627E"/>
                </a:solidFill>
              </a:rPr>
            </a:br>
            <a:endParaRPr sz="19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.push()</a:t>
            </a:r>
            <a:r>
              <a:rPr lang="en-US" sz="2000">
                <a:solidFill>
                  <a:srgbClr val="22627E"/>
                </a:solidFill>
              </a:rPr>
              <a:t>:</a:t>
            </a:r>
            <a:r>
              <a:rPr lang="en-US" sz="2000">
                <a:solidFill>
                  <a:srgbClr val="22627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22627E"/>
                </a:solidFill>
              </a:rPr>
              <a:t>Añade al final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.pop()</a:t>
            </a:r>
            <a:r>
              <a:rPr lang="en-US" sz="2000">
                <a:solidFill>
                  <a:srgbClr val="22627E"/>
                </a:solidFill>
              </a:rPr>
              <a:t>: Quita del final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.shift()</a:t>
            </a:r>
            <a:r>
              <a:rPr lang="en-US" sz="2000">
                <a:solidFill>
                  <a:srgbClr val="22627E"/>
                </a:solidFill>
              </a:rPr>
              <a:t>: Quita del principio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.unshift()</a:t>
            </a:r>
            <a:r>
              <a:rPr lang="en-US" sz="2000">
                <a:solidFill>
                  <a:srgbClr val="22627E"/>
                </a:solidFill>
              </a:rPr>
              <a:t>: Añade al principio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7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40" name="Google Shape;140;p17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7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50" y="2779750"/>
            <a:ext cx="45148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461850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Métodos</a:t>
            </a:r>
            <a:br>
              <a:rPr b="1" lang="en-US" sz="2700">
                <a:solidFill>
                  <a:srgbClr val="22627E"/>
                </a:solidFill>
              </a:rPr>
            </a:b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Métodos adicionales</a:t>
            </a:r>
            <a:endParaRPr sz="19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.slice()</a:t>
            </a:r>
            <a:r>
              <a:rPr lang="en-US" sz="2000">
                <a:solidFill>
                  <a:srgbClr val="22627E"/>
                </a:solidFill>
              </a:rPr>
              <a:t>:</a:t>
            </a:r>
            <a:r>
              <a:rPr lang="en-US" sz="2000">
                <a:solidFill>
                  <a:srgbClr val="22627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>
                <a:solidFill>
                  <a:srgbClr val="22627E"/>
                </a:solidFill>
              </a:rPr>
              <a:t>Copia un trozo del array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.splice()</a:t>
            </a:r>
            <a:r>
              <a:rPr lang="en-US" sz="2000">
                <a:solidFill>
                  <a:srgbClr val="22627E"/>
                </a:solidFill>
              </a:rPr>
              <a:t>: Inserta, elimina en el array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.join()</a:t>
            </a:r>
            <a:r>
              <a:rPr lang="en-US" sz="2000">
                <a:solidFill>
                  <a:srgbClr val="22627E"/>
                </a:solidFill>
              </a:rPr>
              <a:t>: Genera un string de todos los elementos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.concat()</a:t>
            </a:r>
            <a:r>
              <a:rPr lang="en-US" sz="2000">
                <a:solidFill>
                  <a:srgbClr val="22627E"/>
                </a:solidFill>
              </a:rPr>
              <a:t>: Concatena arrays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55" name="Google Shape;155;p18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8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6500" y="2251904"/>
            <a:ext cx="4500349" cy="33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5441725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Acceso y longitud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br>
              <a:rPr b="1" lang="en-US" sz="2300">
                <a:solidFill>
                  <a:srgbClr val="22627E"/>
                </a:solidFill>
              </a:rPr>
            </a:br>
            <a:endParaRPr sz="19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Los índices comienzan en 0!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Acceso mediante el uso del índice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.length</a:t>
            </a:r>
            <a:r>
              <a:rPr lang="en-US" sz="2000">
                <a:solidFill>
                  <a:srgbClr val="22627E"/>
                </a:solidFill>
              </a:rPr>
              <a:t>: Devuelve la longitud</a:t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19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70" name="Google Shape;170;p19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9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162925"/>
            <a:ext cx="5136923" cy="359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461850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Multidimensionales</a:t>
            </a:r>
            <a:br>
              <a:rPr b="1" lang="en-US" sz="2700">
                <a:solidFill>
                  <a:srgbClr val="22627E"/>
                </a:solidFill>
              </a:rPr>
            </a:b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Arrays que contienen arrays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Bi o Tridimensionales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Necesitamos al menos 2 coordenadas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0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85" name="Google Shape;185;p20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0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5400" y="2715988"/>
            <a:ext cx="5002049" cy="2489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5441725" y="1340050"/>
            <a:ext cx="64233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Interación</a:t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b="1" lang="en-US" sz="2300">
                <a:solidFill>
                  <a:srgbClr val="22627E"/>
                </a:solidFill>
              </a:rPr>
            </a:br>
            <a:br>
              <a:rPr b="1" lang="en-US" sz="2300">
                <a:solidFill>
                  <a:srgbClr val="22627E"/>
                </a:solidFill>
              </a:rPr>
            </a:br>
            <a:br>
              <a:rPr b="1" lang="en-US" sz="2300">
                <a:solidFill>
                  <a:srgbClr val="22627E"/>
                </a:solidFill>
              </a:rPr>
            </a:br>
            <a:endParaRPr b="1" sz="23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Courier New"/>
              <a:buChar char="•"/>
            </a:pPr>
            <a:r>
              <a:rPr lang="en-US" sz="2000">
                <a:solidFill>
                  <a:srgbClr val="22627E"/>
                </a:solidFill>
              </a:rPr>
              <a:t>Bucle </a:t>
            </a: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2000">
                <a:solidFill>
                  <a:srgbClr val="22627E"/>
                </a:solidFill>
              </a:rPr>
              <a:t> para tener control sobre el índice</a:t>
            </a:r>
            <a:br>
              <a:rPr lang="en-US" sz="2000">
                <a:solidFill>
                  <a:srgbClr val="22627E"/>
                </a:solidFill>
              </a:rPr>
            </a:br>
            <a:br>
              <a:rPr lang="en-US" sz="2000">
                <a:solidFill>
                  <a:srgbClr val="22627E"/>
                </a:solidFill>
              </a:rPr>
            </a:b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Bucle </a:t>
            </a:r>
            <a:r>
              <a:rPr lang="en-US" sz="2000">
                <a:highlight>
                  <a:srgbClr val="323232"/>
                </a:highlight>
                <a:latin typeface="Courier New"/>
                <a:ea typeface="Courier New"/>
                <a:cs typeface="Courier New"/>
                <a:sym typeface="Courier New"/>
              </a:rPr>
              <a:t>forEach</a:t>
            </a:r>
            <a:r>
              <a:rPr lang="en-US" sz="2000">
                <a:solidFill>
                  <a:srgbClr val="22627E"/>
                </a:solidFill>
              </a:rPr>
              <a:t> para ejecutar una acción sobre cada elemento del array.</a:t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Arrays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21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200" name="Google Shape;200;p21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1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2703852"/>
            <a:ext cx="5136925" cy="2513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Custom 3">
      <a:dk1>
        <a:srgbClr val="01415B"/>
      </a:dk1>
      <a:lt1>
        <a:srgbClr val="FFFFFF"/>
      </a:lt1>
      <a:dk2>
        <a:srgbClr val="3298B3"/>
      </a:dk2>
      <a:lt2>
        <a:srgbClr val="D3DFE1"/>
      </a:lt2>
      <a:accent1>
        <a:srgbClr val="01415B"/>
      </a:accent1>
      <a:accent2>
        <a:srgbClr val="3298B3"/>
      </a:accent2>
      <a:accent3>
        <a:srgbClr val="6ACBB8"/>
      </a:accent3>
      <a:accent4>
        <a:srgbClr val="D3DFE1"/>
      </a:accent4>
      <a:accent5>
        <a:srgbClr val="FAFFFF"/>
      </a:accent5>
      <a:accent6>
        <a:srgbClr val="FAFFFF"/>
      </a:accent6>
      <a:hlink>
        <a:srgbClr val="6ACBB8"/>
      </a:hlink>
      <a:folHlink>
        <a:srgbClr val="D3DF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